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1" r:id="rId6"/>
    <p:sldId id="260"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6981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2902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089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06332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820578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178056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251028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459252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86298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4973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6/5/2024</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534624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6/5/2024</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907305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5" r:id="rId7"/>
    <p:sldLayoutId id="2147483681" r:id="rId8"/>
    <p:sldLayoutId id="2147483682" r:id="rId9"/>
    <p:sldLayoutId id="2147483683" r:id="rId10"/>
    <p:sldLayoutId id="2147483684"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E7DCFE-4F50-48FD-A0DF-0B44956E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wirling meteorite">
            <a:extLst>
              <a:ext uri="{FF2B5EF4-FFF2-40B4-BE49-F238E27FC236}">
                <a16:creationId xmlns:a16="http://schemas.microsoft.com/office/drawing/2014/main" id="{03AA9C18-25A4-7A74-07DA-AD14953B2D41}"/>
              </a:ext>
            </a:extLst>
          </p:cNvPr>
          <p:cNvPicPr>
            <a:picLocks noChangeAspect="1"/>
          </p:cNvPicPr>
          <p:nvPr/>
        </p:nvPicPr>
        <p:blipFill rotWithShape="1">
          <a:blip r:embed="rId2"/>
          <a:srcRect t="157" b="12971"/>
          <a:stretch/>
        </p:blipFill>
        <p:spPr>
          <a:xfrm>
            <a:off x="1" y="-4463"/>
            <a:ext cx="12191999" cy="6858000"/>
          </a:xfrm>
          <a:prstGeom prst="rect">
            <a:avLst/>
          </a:prstGeom>
        </p:spPr>
      </p:pic>
      <p:sp>
        <p:nvSpPr>
          <p:cNvPr id="11" name="Freeform: Shape 10">
            <a:extLst>
              <a:ext uri="{FF2B5EF4-FFF2-40B4-BE49-F238E27FC236}">
                <a16:creationId xmlns:a16="http://schemas.microsoft.com/office/drawing/2014/main" id="{92ACA378-7594-4CA7-A0F2-B9D9DB9EE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7755" y="3756691"/>
            <a:ext cx="2743200" cy="3101309"/>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009804D-EEDA-4241-A1DC-D0EE36995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094513" y="0"/>
            <a:ext cx="7097487" cy="685800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0">
                <a:srgbClr val="000000">
                  <a:alpha val="0"/>
                </a:srgbClr>
              </a:gs>
              <a:gs pos="100000">
                <a:srgbClr val="000000">
                  <a:alpha val="5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C455384-AD1E-43F5-A0B6-C938F956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686" y="1560529"/>
            <a:ext cx="4527613" cy="4527613"/>
          </a:xfrm>
          <a:prstGeom prst="ellipse">
            <a:avLst/>
          </a:prstGeom>
          <a:solidFill>
            <a:schemeClr val="accent1">
              <a:lumMod val="20000"/>
              <a:lumOff val="80000"/>
            </a:schemeClr>
          </a:solidFill>
          <a:ln>
            <a:noFill/>
          </a:ln>
          <a:effectLst>
            <a:outerShdw dist="165100" dir="810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8EC2C-EBC3-308A-1C84-143A90B43B79}"/>
              </a:ext>
            </a:extLst>
          </p:cNvPr>
          <p:cNvSpPr>
            <a:spLocks noGrp="1"/>
          </p:cNvSpPr>
          <p:nvPr>
            <p:ph type="ctrTitle"/>
          </p:nvPr>
        </p:nvSpPr>
        <p:spPr>
          <a:xfrm>
            <a:off x="728686" y="2192594"/>
            <a:ext cx="4679056" cy="3205316"/>
          </a:xfrm>
        </p:spPr>
        <p:txBody>
          <a:bodyPr anchor="ctr">
            <a:normAutofit/>
          </a:bodyPr>
          <a:lstStyle/>
          <a:p>
            <a:pPr algn="ctr"/>
            <a:r>
              <a:rPr lang="en-US" sz="3200" b="1" dirty="0" err="1">
                <a:solidFill>
                  <a:srgbClr val="000000"/>
                </a:solidFill>
              </a:rPr>
              <a:t>StarDust</a:t>
            </a:r>
            <a:endParaRPr lang="ro-RO" sz="3200" b="1" dirty="0">
              <a:solidFill>
                <a:srgbClr val="000000"/>
              </a:solidFill>
            </a:endParaRPr>
          </a:p>
        </p:txBody>
      </p:sp>
      <p:sp>
        <p:nvSpPr>
          <p:cNvPr id="3" name="Subtitle 2">
            <a:extLst>
              <a:ext uri="{FF2B5EF4-FFF2-40B4-BE49-F238E27FC236}">
                <a16:creationId xmlns:a16="http://schemas.microsoft.com/office/drawing/2014/main" id="{99323527-0240-D3C2-9971-00CE7870C95B}"/>
              </a:ext>
            </a:extLst>
          </p:cNvPr>
          <p:cNvSpPr>
            <a:spLocks noGrp="1"/>
          </p:cNvSpPr>
          <p:nvPr>
            <p:ph type="subTitle" idx="1"/>
          </p:nvPr>
        </p:nvSpPr>
        <p:spPr>
          <a:xfrm>
            <a:off x="6876069" y="722519"/>
            <a:ext cx="4795002" cy="1825372"/>
          </a:xfrm>
          <a:noFill/>
        </p:spPr>
        <p:txBody>
          <a:bodyPr anchor="t">
            <a:normAutofit/>
          </a:bodyPr>
          <a:lstStyle/>
          <a:p>
            <a:pPr algn="r"/>
            <a:r>
              <a:rPr lang="en-US" dirty="0">
                <a:solidFill>
                  <a:srgbClr val="FFFFFF"/>
                </a:solidFill>
              </a:rPr>
              <a:t>A mini game about our galaxy</a:t>
            </a:r>
          </a:p>
          <a:p>
            <a:pPr algn="r"/>
            <a:r>
              <a:rPr lang="en-US" dirty="0">
                <a:solidFill>
                  <a:srgbClr val="FFFFFF"/>
                </a:solidFill>
              </a:rPr>
              <a:t>By Ticala Andreea -Irina</a:t>
            </a:r>
            <a:endParaRPr lang="ro-RO" dirty="0">
              <a:solidFill>
                <a:srgbClr val="FFFFFF"/>
              </a:solidFill>
            </a:endParaRPr>
          </a:p>
        </p:txBody>
      </p:sp>
    </p:spTree>
    <p:extLst>
      <p:ext uri="{BB962C8B-B14F-4D97-AF65-F5344CB8AC3E}">
        <p14:creationId xmlns:p14="http://schemas.microsoft.com/office/powerpoint/2010/main" val="138209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06CCDAE-0A4A-4C57-86B8-1F328D743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F32C601A-68D6-6C84-F98F-A9F98860B7F6}"/>
              </a:ext>
            </a:extLst>
          </p:cNvPr>
          <p:cNvPicPr>
            <a:picLocks noChangeAspect="1"/>
          </p:cNvPicPr>
          <p:nvPr/>
        </p:nvPicPr>
        <p:blipFill rotWithShape="1">
          <a:blip r:embed="rId2"/>
          <a:srcRect l="29883" r="912"/>
          <a:stretch/>
        </p:blipFill>
        <p:spPr>
          <a:xfrm>
            <a:off x="-1" y="1"/>
            <a:ext cx="8437419" cy="6857999"/>
          </a:xfrm>
          <a:prstGeom prst="rect">
            <a:avLst/>
          </a:prstGeom>
        </p:spPr>
      </p:pic>
      <p:sp>
        <p:nvSpPr>
          <p:cNvPr id="28" name="Freeform: Shape 27">
            <a:extLst>
              <a:ext uri="{FF2B5EF4-FFF2-40B4-BE49-F238E27FC236}">
                <a16:creationId xmlns:a16="http://schemas.microsoft.com/office/drawing/2014/main" id="{5E128A23-424F-41CE-9C96-0C2384BC5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8010" y="67499"/>
            <a:ext cx="5161398" cy="843742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29000">
                <a:srgbClr val="000000">
                  <a:alpha val="0"/>
                </a:srgbClr>
              </a:gs>
              <a:gs pos="100000">
                <a:srgbClr val="000000">
                  <a:alpha val="58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67B4E7-FA7F-19DF-86DE-61B32B71D439}"/>
              </a:ext>
            </a:extLst>
          </p:cNvPr>
          <p:cNvSpPr>
            <a:spLocks noGrp="1"/>
          </p:cNvSpPr>
          <p:nvPr>
            <p:ph type="title"/>
          </p:nvPr>
        </p:nvSpPr>
        <p:spPr>
          <a:xfrm>
            <a:off x="795014" y="3318165"/>
            <a:ext cx="5841313" cy="2653144"/>
          </a:xfrm>
        </p:spPr>
        <p:txBody>
          <a:bodyPr vert="horz" lIns="91440" tIns="45720" rIns="91440" bIns="45720" rtlCol="0" anchor="b">
            <a:normAutofit/>
          </a:bodyPr>
          <a:lstStyle/>
          <a:p>
            <a:r>
              <a:rPr lang="en-US" sz="3600" spc="1300" dirty="0">
                <a:solidFill>
                  <a:srgbClr val="FFFFFF"/>
                </a:solidFill>
              </a:rPr>
              <a:t>The concept</a:t>
            </a:r>
          </a:p>
        </p:txBody>
      </p:sp>
      <p:sp>
        <p:nvSpPr>
          <p:cNvPr id="30" name="Freeform: Shape 29">
            <a:extLst>
              <a:ext uri="{FF2B5EF4-FFF2-40B4-BE49-F238E27FC236}">
                <a16:creationId xmlns:a16="http://schemas.microsoft.com/office/drawing/2014/main" id="{D51F9122-EC78-4319-BEF3-3BAC59103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048782" y="851150"/>
            <a:ext cx="3940765" cy="2309454"/>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C4F2EB3-B40A-458E-A48D-484FD9535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3855" y="742946"/>
            <a:ext cx="3920496" cy="5365173"/>
          </a:xfrm>
          <a:custGeom>
            <a:avLst/>
            <a:gdLst>
              <a:gd name="connsiteX0" fmla="*/ 0 w 1738307"/>
              <a:gd name="connsiteY0" fmla="*/ 0 h 3276601"/>
              <a:gd name="connsiteX1" fmla="*/ 1738307 w 1738307"/>
              <a:gd name="connsiteY1" fmla="*/ 0 h 3276601"/>
              <a:gd name="connsiteX2" fmla="*/ 1738307 w 1738307"/>
              <a:gd name="connsiteY2" fmla="*/ 3276601 h 3276601"/>
              <a:gd name="connsiteX3" fmla="*/ 0 w 1738307"/>
              <a:gd name="connsiteY3" fmla="*/ 3276601 h 3276601"/>
            </a:gdLst>
            <a:ahLst/>
            <a:cxnLst>
              <a:cxn ang="0">
                <a:pos x="connsiteX0" y="connsiteY0"/>
              </a:cxn>
              <a:cxn ang="0">
                <a:pos x="connsiteX1" y="connsiteY1"/>
              </a:cxn>
              <a:cxn ang="0">
                <a:pos x="connsiteX2" y="connsiteY2"/>
              </a:cxn>
              <a:cxn ang="0">
                <a:pos x="connsiteX3" y="connsiteY3"/>
              </a:cxn>
            </a:cxnLst>
            <a:rect l="l" t="t" r="r" b="b"/>
            <a:pathLst>
              <a:path w="1738307" h="3276601">
                <a:moveTo>
                  <a:pt x="0" y="0"/>
                </a:moveTo>
                <a:lnTo>
                  <a:pt x="1738307" y="0"/>
                </a:lnTo>
                <a:lnTo>
                  <a:pt x="1738307" y="3276601"/>
                </a:lnTo>
                <a:lnTo>
                  <a:pt x="0" y="3276601"/>
                </a:lnTo>
                <a:close/>
              </a:path>
            </a:pathLst>
          </a:custGeom>
          <a:solidFill>
            <a:schemeClr val="accent1">
              <a:lumMod val="20000"/>
              <a:lumOff val="80000"/>
            </a:schemeClr>
          </a:solidFill>
          <a:ln>
            <a:noFill/>
          </a:ln>
          <a:effectLst>
            <a:outerShdw dist="165100" dir="1890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98B6969-2294-3255-6804-1DBCE29D5508}"/>
              </a:ext>
            </a:extLst>
          </p:cNvPr>
          <p:cNvSpPr>
            <a:spLocks noGrp="1"/>
          </p:cNvSpPr>
          <p:nvPr>
            <p:ph idx="1"/>
          </p:nvPr>
        </p:nvSpPr>
        <p:spPr>
          <a:xfrm>
            <a:off x="8126868" y="1226127"/>
            <a:ext cx="2960952" cy="4475017"/>
          </a:xfrm>
        </p:spPr>
        <p:txBody>
          <a:bodyPr vert="horz" lIns="91440" tIns="45720" rIns="91440" bIns="45720" rtlCol="0">
            <a:normAutofit/>
          </a:bodyPr>
          <a:lstStyle/>
          <a:p>
            <a:pPr marL="0" indent="0">
              <a:lnSpc>
                <a:spcPct val="120000"/>
              </a:lnSpc>
              <a:buNone/>
            </a:pPr>
            <a:r>
              <a:rPr lang="en-US" sz="1700" cap="all" spc="600" dirty="0">
                <a:solidFill>
                  <a:srgbClr val="000000"/>
                </a:solidFill>
                <a:latin typeface="+mn-lt"/>
              </a:rPr>
              <a:t>A “Click-er” type game, with a space thematic, where you take a tour of our solar system from the smallest celestial objects, to the biggest, our sun.</a:t>
            </a:r>
          </a:p>
        </p:txBody>
      </p:sp>
    </p:spTree>
    <p:extLst>
      <p:ext uri="{BB962C8B-B14F-4D97-AF65-F5344CB8AC3E}">
        <p14:creationId xmlns:p14="http://schemas.microsoft.com/office/powerpoint/2010/main" val="2192457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A932A0-441D-EB7B-CA51-2CA5D41B8B9F}"/>
              </a:ext>
            </a:extLst>
          </p:cNvPr>
          <p:cNvPicPr>
            <a:picLocks noGrp="1" noChangeAspect="1"/>
          </p:cNvPicPr>
          <p:nvPr>
            <p:ph idx="1"/>
          </p:nvPr>
        </p:nvPicPr>
        <p:blipFill>
          <a:blip r:embed="rId2"/>
          <a:stretch>
            <a:fillRect/>
          </a:stretch>
        </p:blipFill>
        <p:spPr>
          <a:xfrm>
            <a:off x="200869" y="227498"/>
            <a:ext cx="11790261" cy="5737609"/>
          </a:xfrm>
        </p:spPr>
      </p:pic>
      <p:sp>
        <p:nvSpPr>
          <p:cNvPr id="8" name="TextBox 7">
            <a:extLst>
              <a:ext uri="{FF2B5EF4-FFF2-40B4-BE49-F238E27FC236}">
                <a16:creationId xmlns:a16="http://schemas.microsoft.com/office/drawing/2014/main" id="{F0E85F60-5653-2EEF-52C8-39774B4C8D9A}"/>
              </a:ext>
            </a:extLst>
          </p:cNvPr>
          <p:cNvSpPr txBox="1"/>
          <p:nvPr/>
        </p:nvSpPr>
        <p:spPr>
          <a:xfrm>
            <a:off x="1290079" y="5984171"/>
            <a:ext cx="9920749" cy="646331"/>
          </a:xfrm>
          <a:prstGeom prst="rect">
            <a:avLst/>
          </a:prstGeom>
          <a:noFill/>
        </p:spPr>
        <p:txBody>
          <a:bodyPr wrap="square" rtlCol="0">
            <a:spAutoFit/>
          </a:bodyPr>
          <a:lstStyle/>
          <a:p>
            <a:r>
              <a:rPr lang="en-US" dirty="0"/>
              <a:t>When the “START” button is pressed, another Form will open, starting the actual game. When the “No, thanks!” button is pressed, the present Form will close after 3 consecutive message. </a:t>
            </a:r>
            <a:endParaRPr lang="ro-RO" dirty="0"/>
          </a:p>
        </p:txBody>
      </p:sp>
    </p:spTree>
    <p:extLst>
      <p:ext uri="{BB962C8B-B14F-4D97-AF65-F5344CB8AC3E}">
        <p14:creationId xmlns:p14="http://schemas.microsoft.com/office/powerpoint/2010/main" val="3103942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F397-72AE-F804-F6C8-EB0F07DE285A}"/>
              </a:ext>
            </a:extLst>
          </p:cNvPr>
          <p:cNvSpPr>
            <a:spLocks noGrp="1"/>
          </p:cNvSpPr>
          <p:nvPr>
            <p:ph type="title"/>
          </p:nvPr>
        </p:nvSpPr>
        <p:spPr/>
        <p:txBody>
          <a:bodyPr/>
          <a:lstStyle/>
          <a:p>
            <a:endParaRPr lang="ro-RO"/>
          </a:p>
        </p:txBody>
      </p:sp>
      <p:pic>
        <p:nvPicPr>
          <p:cNvPr id="5" name="Content Placeholder 4">
            <a:extLst>
              <a:ext uri="{FF2B5EF4-FFF2-40B4-BE49-F238E27FC236}">
                <a16:creationId xmlns:a16="http://schemas.microsoft.com/office/drawing/2014/main" id="{4E4A8858-D596-72B7-CC29-21C17F1E1001}"/>
              </a:ext>
            </a:extLst>
          </p:cNvPr>
          <p:cNvPicPr>
            <a:picLocks noGrp="1" noChangeAspect="1"/>
          </p:cNvPicPr>
          <p:nvPr>
            <p:ph idx="1"/>
          </p:nvPr>
        </p:nvPicPr>
        <p:blipFill>
          <a:blip r:embed="rId2"/>
          <a:stretch>
            <a:fillRect/>
          </a:stretch>
        </p:blipFill>
        <p:spPr>
          <a:xfrm>
            <a:off x="-31267" y="0"/>
            <a:ext cx="12223267" cy="5853778"/>
          </a:xfrm>
        </p:spPr>
      </p:pic>
      <p:sp>
        <p:nvSpPr>
          <p:cNvPr id="6" name="Rectangle 5">
            <a:extLst>
              <a:ext uri="{FF2B5EF4-FFF2-40B4-BE49-F238E27FC236}">
                <a16:creationId xmlns:a16="http://schemas.microsoft.com/office/drawing/2014/main" id="{DAA463D2-415E-6256-F4DD-00617D8C4805}"/>
              </a:ext>
            </a:extLst>
          </p:cNvPr>
          <p:cNvSpPr/>
          <p:nvPr/>
        </p:nvSpPr>
        <p:spPr>
          <a:xfrm>
            <a:off x="8544232" y="265471"/>
            <a:ext cx="540774" cy="412955"/>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3746625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0C817C9-850F-4FB6-B93B-CF3076C4A5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67782" cy="3306479"/>
            <a:chOff x="11619770" y="-2005"/>
            <a:chExt cx="567782" cy="3306479"/>
          </a:xfrm>
        </p:grpSpPr>
        <p:sp>
          <p:nvSpPr>
            <p:cNvPr id="10" name="Freeform: Shape 9">
              <a:extLst>
                <a:ext uri="{FF2B5EF4-FFF2-40B4-BE49-F238E27FC236}">
                  <a16:creationId xmlns:a16="http://schemas.microsoft.com/office/drawing/2014/main" id="{159433A8-B67D-4675-AFDE-131069A70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3" name="Rectangle 12">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ky full of stars">
            <a:extLst>
              <a:ext uri="{FF2B5EF4-FFF2-40B4-BE49-F238E27FC236}">
                <a16:creationId xmlns:a16="http://schemas.microsoft.com/office/drawing/2014/main" id="{63BE1023-24F4-12D6-078A-4323EEFBE44C}"/>
              </a:ext>
            </a:extLst>
          </p:cNvPr>
          <p:cNvPicPr>
            <a:picLocks noChangeAspect="1"/>
          </p:cNvPicPr>
          <p:nvPr/>
        </p:nvPicPr>
        <p:blipFill rotWithShape="1">
          <a:blip r:embed="rId4">
            <a:alphaModFix amt="50000"/>
          </a:blip>
          <a:srcRect t="11407" b="11801"/>
          <a:stretch/>
        </p:blipFill>
        <p:spPr>
          <a:xfrm>
            <a:off x="20" y="10"/>
            <a:ext cx="12191979" cy="6857989"/>
          </a:xfrm>
          <a:prstGeom prst="rect">
            <a:avLst/>
          </a:prstGeom>
        </p:spPr>
      </p:pic>
      <p:sp>
        <p:nvSpPr>
          <p:cNvPr id="2" name="Title 1">
            <a:extLst>
              <a:ext uri="{FF2B5EF4-FFF2-40B4-BE49-F238E27FC236}">
                <a16:creationId xmlns:a16="http://schemas.microsoft.com/office/drawing/2014/main" id="{E2FFADC3-5FDB-0643-C231-42EAC86E9C89}"/>
              </a:ext>
            </a:extLst>
          </p:cNvPr>
          <p:cNvSpPr>
            <a:spLocks noGrp="1"/>
          </p:cNvSpPr>
          <p:nvPr>
            <p:ph type="title"/>
          </p:nvPr>
        </p:nvSpPr>
        <p:spPr>
          <a:xfrm>
            <a:off x="2061827" y="490605"/>
            <a:ext cx="8274954" cy="861330"/>
          </a:xfrm>
        </p:spPr>
        <p:txBody>
          <a:bodyPr vert="horz" lIns="91440" tIns="45720" rIns="91440" bIns="45720" rtlCol="0" anchor="b">
            <a:normAutofit/>
          </a:bodyPr>
          <a:lstStyle/>
          <a:p>
            <a:pPr algn="r">
              <a:lnSpc>
                <a:spcPct val="130000"/>
              </a:lnSpc>
            </a:pPr>
            <a:r>
              <a:rPr lang="en-US" sz="3600" spc="1300" dirty="0">
                <a:solidFill>
                  <a:srgbClr val="FFFFFF"/>
                </a:solidFill>
              </a:rPr>
              <a:t>The error messages</a:t>
            </a:r>
          </a:p>
        </p:txBody>
      </p:sp>
      <p:sp>
        <p:nvSpPr>
          <p:cNvPr id="17" name="Rectangle 16">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5">
              <a:alphaModFix amt="99000"/>
              <a:extLst>
                <a:ext uri="{96DAC541-7B7A-43D3-8B79-37D633B846F1}">
                  <asvg:svgBlip xmlns:asvg="http://schemas.microsoft.com/office/drawing/2016/SVG/main" r:embed="rId6"/>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7C16C16-737C-443B-65E1-0C145AA558BD}"/>
              </a:ext>
            </a:extLst>
          </p:cNvPr>
          <p:cNvPicPr>
            <a:picLocks noChangeAspect="1"/>
          </p:cNvPicPr>
          <p:nvPr/>
        </p:nvPicPr>
        <p:blipFill>
          <a:blip r:embed="rId7"/>
          <a:stretch>
            <a:fillRect/>
          </a:stretch>
        </p:blipFill>
        <p:spPr>
          <a:xfrm>
            <a:off x="1241157" y="2171591"/>
            <a:ext cx="3810330" cy="1257409"/>
          </a:xfrm>
          <a:prstGeom prst="rect">
            <a:avLst/>
          </a:prstGeom>
        </p:spPr>
      </p:pic>
      <p:pic>
        <p:nvPicPr>
          <p:cNvPr id="14" name="Content Placeholder 6">
            <a:extLst>
              <a:ext uri="{FF2B5EF4-FFF2-40B4-BE49-F238E27FC236}">
                <a16:creationId xmlns:a16="http://schemas.microsoft.com/office/drawing/2014/main" id="{E94856C7-F78F-2763-46A3-B2EB77D64805}"/>
              </a:ext>
            </a:extLst>
          </p:cNvPr>
          <p:cNvPicPr>
            <a:picLocks noGrp="1" noChangeAspect="1"/>
          </p:cNvPicPr>
          <p:nvPr>
            <p:ph idx="1"/>
          </p:nvPr>
        </p:nvPicPr>
        <p:blipFill>
          <a:blip r:embed="rId8"/>
          <a:stretch>
            <a:fillRect/>
          </a:stretch>
        </p:blipFill>
        <p:spPr>
          <a:xfrm>
            <a:off x="8303886" y="2118246"/>
            <a:ext cx="2209992" cy="1310754"/>
          </a:xfrm>
        </p:spPr>
      </p:pic>
      <p:sp>
        <p:nvSpPr>
          <p:cNvPr id="16" name="TextBox 15">
            <a:extLst>
              <a:ext uri="{FF2B5EF4-FFF2-40B4-BE49-F238E27FC236}">
                <a16:creationId xmlns:a16="http://schemas.microsoft.com/office/drawing/2014/main" id="{198AF3C8-A739-2A9F-C447-AB462DCE2EE8}"/>
              </a:ext>
            </a:extLst>
          </p:cNvPr>
          <p:cNvSpPr txBox="1"/>
          <p:nvPr/>
        </p:nvSpPr>
        <p:spPr>
          <a:xfrm>
            <a:off x="1602657" y="4045088"/>
            <a:ext cx="2998839" cy="1754326"/>
          </a:xfrm>
          <a:prstGeom prst="rect">
            <a:avLst/>
          </a:prstGeom>
          <a:noFill/>
        </p:spPr>
        <p:txBody>
          <a:bodyPr wrap="square" rtlCol="0">
            <a:spAutoFit/>
          </a:bodyPr>
          <a:lstStyle/>
          <a:p>
            <a:r>
              <a:rPr lang="en-US" dirty="0">
                <a:solidFill>
                  <a:schemeClr val="bg1"/>
                </a:solidFill>
              </a:rPr>
              <a:t>If the next tabs are pressed, without the requirements being met, this error message will appear, telling you what you can do.</a:t>
            </a:r>
            <a:endParaRPr lang="ro-RO" dirty="0">
              <a:solidFill>
                <a:schemeClr val="bg1"/>
              </a:solidFill>
            </a:endParaRPr>
          </a:p>
        </p:txBody>
      </p:sp>
      <p:sp>
        <p:nvSpPr>
          <p:cNvPr id="18" name="TextBox 17">
            <a:extLst>
              <a:ext uri="{FF2B5EF4-FFF2-40B4-BE49-F238E27FC236}">
                <a16:creationId xmlns:a16="http://schemas.microsoft.com/office/drawing/2014/main" id="{955E8E46-9081-013F-B08C-667E8F333B67}"/>
              </a:ext>
            </a:extLst>
          </p:cNvPr>
          <p:cNvSpPr txBox="1"/>
          <p:nvPr/>
        </p:nvSpPr>
        <p:spPr>
          <a:xfrm>
            <a:off x="7693741" y="4045088"/>
            <a:ext cx="2998839" cy="1754326"/>
          </a:xfrm>
          <a:prstGeom prst="rect">
            <a:avLst/>
          </a:prstGeom>
          <a:noFill/>
        </p:spPr>
        <p:txBody>
          <a:bodyPr wrap="square" rtlCol="0">
            <a:spAutoFit/>
          </a:bodyPr>
          <a:lstStyle/>
          <a:p>
            <a:r>
              <a:rPr lang="en-US" dirty="0">
                <a:solidFill>
                  <a:schemeClr val="bg1"/>
                </a:solidFill>
              </a:rPr>
              <a:t>If the player tries to acquire the asteroids (presumably being at the first level) without having sufficient </a:t>
            </a:r>
            <a:r>
              <a:rPr lang="en-US" dirty="0" err="1">
                <a:solidFill>
                  <a:schemeClr val="bg1"/>
                </a:solidFill>
              </a:rPr>
              <a:t>StarDust</a:t>
            </a:r>
            <a:r>
              <a:rPr lang="en-US" dirty="0">
                <a:solidFill>
                  <a:schemeClr val="bg1"/>
                </a:solidFill>
              </a:rPr>
              <a:t> an error message will occur.</a:t>
            </a:r>
            <a:endParaRPr lang="ro-RO" dirty="0">
              <a:solidFill>
                <a:schemeClr val="bg1"/>
              </a:solidFill>
            </a:endParaRPr>
          </a:p>
        </p:txBody>
      </p:sp>
    </p:spTree>
    <p:extLst>
      <p:ext uri="{BB962C8B-B14F-4D97-AF65-F5344CB8AC3E}">
        <p14:creationId xmlns:p14="http://schemas.microsoft.com/office/powerpoint/2010/main" val="3211349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0C817C9-850F-4FB6-B93B-CF3076C4A5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67782" cy="3306479"/>
            <a:chOff x="11619770" y="-2005"/>
            <a:chExt cx="567782" cy="3306479"/>
          </a:xfrm>
        </p:grpSpPr>
        <p:sp>
          <p:nvSpPr>
            <p:cNvPr id="16" name="Freeform: Shape 15">
              <a:extLst>
                <a:ext uri="{FF2B5EF4-FFF2-40B4-BE49-F238E27FC236}">
                  <a16:creationId xmlns:a16="http://schemas.microsoft.com/office/drawing/2014/main" id="{159433A8-B67D-4675-AFDE-131069A70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9" name="Rectangle 1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Massive planets orbiting a bright space">
            <a:extLst>
              <a:ext uri="{FF2B5EF4-FFF2-40B4-BE49-F238E27FC236}">
                <a16:creationId xmlns:a16="http://schemas.microsoft.com/office/drawing/2014/main" id="{AF212A17-01E8-4271-2175-279D6588E38F}"/>
              </a:ext>
            </a:extLst>
          </p:cNvPr>
          <p:cNvPicPr>
            <a:picLocks noChangeAspect="1"/>
          </p:cNvPicPr>
          <p:nvPr/>
        </p:nvPicPr>
        <p:blipFill rotWithShape="1">
          <a:blip r:embed="rId4">
            <a:alphaModFix/>
          </a:blip>
          <a:srcRect/>
          <a:stretch/>
        </p:blipFill>
        <p:spPr>
          <a:xfrm>
            <a:off x="20" y="10"/>
            <a:ext cx="12191980" cy="6857989"/>
          </a:xfrm>
          <a:prstGeom prst="rect">
            <a:avLst/>
          </a:prstGeom>
        </p:spPr>
      </p:pic>
      <p:sp>
        <p:nvSpPr>
          <p:cNvPr id="21" name="Freeform: Shape 20">
            <a:extLst>
              <a:ext uri="{FF2B5EF4-FFF2-40B4-BE49-F238E27FC236}">
                <a16:creationId xmlns:a16="http://schemas.microsoft.com/office/drawing/2014/main" id="{50220E3B-B61B-7FE6-8157-FEE84BBD0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22853" cy="685800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0">
                <a:srgbClr val="000000">
                  <a:alpha val="0"/>
                </a:srgbClr>
              </a:gs>
              <a:gs pos="95000">
                <a:srgbClr val="000000">
                  <a:alpha val="5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E2DD57-B574-87DB-872B-DAA68A3970B8}"/>
              </a:ext>
            </a:extLst>
          </p:cNvPr>
          <p:cNvSpPr>
            <a:spLocks noGrp="1"/>
          </p:cNvSpPr>
          <p:nvPr>
            <p:ph type="title"/>
          </p:nvPr>
        </p:nvSpPr>
        <p:spPr>
          <a:xfrm>
            <a:off x="807027" y="1261872"/>
            <a:ext cx="6459012" cy="1225689"/>
          </a:xfrm>
        </p:spPr>
        <p:txBody>
          <a:bodyPr vert="horz" lIns="91440" tIns="45720" rIns="91440" bIns="45720" rtlCol="0" anchor="t">
            <a:normAutofit/>
          </a:bodyPr>
          <a:lstStyle/>
          <a:p>
            <a:pPr>
              <a:lnSpc>
                <a:spcPct val="130000"/>
              </a:lnSpc>
            </a:pPr>
            <a:r>
              <a:rPr lang="en-US" sz="3600" spc="1300" dirty="0">
                <a:solidFill>
                  <a:srgbClr val="FFFFFF"/>
                </a:solidFill>
              </a:rPr>
              <a:t>The first tap</a:t>
            </a:r>
          </a:p>
        </p:txBody>
      </p:sp>
      <p:sp>
        <p:nvSpPr>
          <p:cNvPr id="23" name="Freeform: Shape 22">
            <a:extLst>
              <a:ext uri="{FF2B5EF4-FFF2-40B4-BE49-F238E27FC236}">
                <a16:creationId xmlns:a16="http://schemas.microsoft.com/office/drawing/2014/main" id="{2FA801D1-B067-4DAE-708F-7C47567C2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995139" y="0"/>
            <a:ext cx="2196859" cy="685800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0">
                <a:srgbClr val="000000">
                  <a:alpha val="0"/>
                </a:srgbClr>
              </a:gs>
              <a:gs pos="100000">
                <a:srgbClr val="000000">
                  <a:alpha val="31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63125" y="3424422"/>
            <a:ext cx="642729" cy="2930667"/>
          </a:xfrm>
          <a:prstGeom prst="rect">
            <a:avLst/>
          </a:prstGeom>
          <a:blipFill dpi="0" rotWithShape="1">
            <a:blip r:embed="rId5">
              <a:alphaModFix amt="99000"/>
              <a:extLst>
                <a:ext uri="{96DAC541-7B7A-43D3-8B79-37D633B846F1}">
                  <asvg:svgBlip xmlns:asvg="http://schemas.microsoft.com/office/drawing/2016/SVG/main" r:embed="rId6"/>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985992" y="483669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238950-1D6A-9538-14C1-57C95B420FD9}"/>
              </a:ext>
            </a:extLst>
          </p:cNvPr>
          <p:cNvPicPr>
            <a:picLocks noChangeAspect="1"/>
          </p:cNvPicPr>
          <p:nvPr/>
        </p:nvPicPr>
        <p:blipFill>
          <a:blip r:embed="rId7"/>
          <a:stretch>
            <a:fillRect/>
          </a:stretch>
        </p:blipFill>
        <p:spPr>
          <a:xfrm>
            <a:off x="1916068" y="4148854"/>
            <a:ext cx="8359864" cy="1806097"/>
          </a:xfrm>
          <a:prstGeom prst="rect">
            <a:avLst/>
          </a:prstGeom>
        </p:spPr>
      </p:pic>
      <p:sp>
        <p:nvSpPr>
          <p:cNvPr id="13" name="TextBox 12">
            <a:extLst>
              <a:ext uri="{FF2B5EF4-FFF2-40B4-BE49-F238E27FC236}">
                <a16:creationId xmlns:a16="http://schemas.microsoft.com/office/drawing/2014/main" id="{91B24B1F-C020-E93B-8370-48F5B3D5DF58}"/>
              </a:ext>
            </a:extLst>
          </p:cNvPr>
          <p:cNvSpPr txBox="1"/>
          <p:nvPr/>
        </p:nvSpPr>
        <p:spPr>
          <a:xfrm>
            <a:off x="1904553" y="2983313"/>
            <a:ext cx="8308258" cy="646331"/>
          </a:xfrm>
          <a:prstGeom prst="rect">
            <a:avLst/>
          </a:prstGeom>
          <a:noFill/>
        </p:spPr>
        <p:txBody>
          <a:bodyPr wrap="square" rtlCol="0">
            <a:spAutoFit/>
          </a:bodyPr>
          <a:lstStyle/>
          <a:p>
            <a:r>
              <a:rPr lang="en-US" dirty="0">
                <a:solidFill>
                  <a:schemeClr val="bg1"/>
                </a:solidFill>
              </a:rPr>
              <a:t>The first “tap” on a celestial object will make a pop-up that will give a fun fact about the said space object.</a:t>
            </a:r>
            <a:endParaRPr lang="ro-RO" dirty="0">
              <a:solidFill>
                <a:schemeClr val="bg1"/>
              </a:solidFill>
            </a:endParaRPr>
          </a:p>
        </p:txBody>
      </p:sp>
    </p:spTree>
    <p:extLst>
      <p:ext uri="{BB962C8B-B14F-4D97-AF65-F5344CB8AC3E}">
        <p14:creationId xmlns:p14="http://schemas.microsoft.com/office/powerpoint/2010/main" val="162001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06CCDAE-0A4A-4C57-86B8-1F328D743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lky way galaxy with stars and space dust in the universe">
            <a:extLst>
              <a:ext uri="{FF2B5EF4-FFF2-40B4-BE49-F238E27FC236}">
                <a16:creationId xmlns:a16="http://schemas.microsoft.com/office/drawing/2014/main" id="{A624F568-538D-9F97-B99D-6D70A64B9784}"/>
              </a:ext>
            </a:extLst>
          </p:cNvPr>
          <p:cNvPicPr>
            <a:picLocks noChangeAspect="1"/>
          </p:cNvPicPr>
          <p:nvPr/>
        </p:nvPicPr>
        <p:blipFill rotWithShape="1">
          <a:blip r:embed="rId2"/>
          <a:srcRect l="9077" r="8799" b="-2"/>
          <a:stretch/>
        </p:blipFill>
        <p:spPr>
          <a:xfrm>
            <a:off x="-1" y="1"/>
            <a:ext cx="8437419" cy="6857999"/>
          </a:xfrm>
          <a:prstGeom prst="rect">
            <a:avLst/>
          </a:prstGeom>
        </p:spPr>
      </p:pic>
      <p:sp>
        <p:nvSpPr>
          <p:cNvPr id="26" name="Freeform: Shape 25">
            <a:extLst>
              <a:ext uri="{FF2B5EF4-FFF2-40B4-BE49-F238E27FC236}">
                <a16:creationId xmlns:a16="http://schemas.microsoft.com/office/drawing/2014/main" id="{5E128A23-424F-41CE-9C96-0C2384BC5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8010" y="67499"/>
            <a:ext cx="5161398" cy="843742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29000">
                <a:srgbClr val="000000">
                  <a:alpha val="0"/>
                </a:srgbClr>
              </a:gs>
              <a:gs pos="100000">
                <a:srgbClr val="000000">
                  <a:alpha val="58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92E79A-7C23-17F1-4F79-1B716EA2F257}"/>
              </a:ext>
            </a:extLst>
          </p:cNvPr>
          <p:cNvSpPr>
            <a:spLocks noGrp="1"/>
          </p:cNvSpPr>
          <p:nvPr>
            <p:ph type="title"/>
          </p:nvPr>
        </p:nvSpPr>
        <p:spPr>
          <a:xfrm>
            <a:off x="795014" y="3318165"/>
            <a:ext cx="5841313" cy="2653144"/>
          </a:xfrm>
        </p:spPr>
        <p:txBody>
          <a:bodyPr vert="horz" lIns="91440" tIns="45720" rIns="91440" bIns="45720" rtlCol="0" anchor="b">
            <a:normAutofit/>
          </a:bodyPr>
          <a:lstStyle/>
          <a:p>
            <a:r>
              <a:rPr lang="en-US" sz="3600">
                <a:solidFill>
                  <a:srgbClr val="FFFFFF"/>
                </a:solidFill>
              </a:rPr>
              <a:t>Level up</a:t>
            </a:r>
          </a:p>
        </p:txBody>
      </p:sp>
      <p:sp>
        <p:nvSpPr>
          <p:cNvPr id="28" name="Freeform: Shape 27">
            <a:extLst>
              <a:ext uri="{FF2B5EF4-FFF2-40B4-BE49-F238E27FC236}">
                <a16:creationId xmlns:a16="http://schemas.microsoft.com/office/drawing/2014/main" id="{D51F9122-EC78-4319-BEF3-3BAC59103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048782" y="851150"/>
            <a:ext cx="3940765" cy="2309454"/>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EC4F2EB3-B40A-458E-A48D-484FD9535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3855" y="742946"/>
            <a:ext cx="3920496" cy="5365173"/>
          </a:xfrm>
          <a:custGeom>
            <a:avLst/>
            <a:gdLst>
              <a:gd name="connsiteX0" fmla="*/ 0 w 1738307"/>
              <a:gd name="connsiteY0" fmla="*/ 0 h 3276601"/>
              <a:gd name="connsiteX1" fmla="*/ 1738307 w 1738307"/>
              <a:gd name="connsiteY1" fmla="*/ 0 h 3276601"/>
              <a:gd name="connsiteX2" fmla="*/ 1738307 w 1738307"/>
              <a:gd name="connsiteY2" fmla="*/ 3276601 h 3276601"/>
              <a:gd name="connsiteX3" fmla="*/ 0 w 1738307"/>
              <a:gd name="connsiteY3" fmla="*/ 3276601 h 3276601"/>
            </a:gdLst>
            <a:ahLst/>
            <a:cxnLst>
              <a:cxn ang="0">
                <a:pos x="connsiteX0" y="connsiteY0"/>
              </a:cxn>
              <a:cxn ang="0">
                <a:pos x="connsiteX1" y="connsiteY1"/>
              </a:cxn>
              <a:cxn ang="0">
                <a:pos x="connsiteX2" y="connsiteY2"/>
              </a:cxn>
              <a:cxn ang="0">
                <a:pos x="connsiteX3" y="connsiteY3"/>
              </a:cxn>
            </a:cxnLst>
            <a:rect l="l" t="t" r="r" b="b"/>
            <a:pathLst>
              <a:path w="1738307" h="3276601">
                <a:moveTo>
                  <a:pt x="0" y="0"/>
                </a:moveTo>
                <a:lnTo>
                  <a:pt x="1738307" y="0"/>
                </a:lnTo>
                <a:lnTo>
                  <a:pt x="1738307" y="3276601"/>
                </a:lnTo>
                <a:lnTo>
                  <a:pt x="0" y="3276601"/>
                </a:lnTo>
                <a:close/>
              </a:path>
            </a:pathLst>
          </a:custGeom>
          <a:solidFill>
            <a:schemeClr val="accent1">
              <a:lumMod val="20000"/>
              <a:lumOff val="80000"/>
            </a:schemeClr>
          </a:solidFill>
          <a:ln>
            <a:noFill/>
          </a:ln>
          <a:effectLst>
            <a:outerShdw dist="165100" dir="1890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C52E6B07-DBBE-82C0-F95C-112B69F6E035}"/>
              </a:ext>
            </a:extLst>
          </p:cNvPr>
          <p:cNvSpPr txBox="1"/>
          <p:nvPr/>
        </p:nvSpPr>
        <p:spPr>
          <a:xfrm>
            <a:off x="8126868" y="1226127"/>
            <a:ext cx="2960952" cy="4475017"/>
          </a:xfrm>
          <a:prstGeom prst="rect">
            <a:avLst/>
          </a:prstGeom>
        </p:spPr>
        <p:txBody>
          <a:bodyPr vert="horz" lIns="91440" tIns="45720" rIns="91440" bIns="45720" rtlCol="0">
            <a:normAutofit/>
          </a:bodyPr>
          <a:lstStyle/>
          <a:p>
            <a:pPr indent="-228600">
              <a:lnSpc>
                <a:spcPct val="130000"/>
              </a:lnSpc>
              <a:spcAft>
                <a:spcPts val="600"/>
              </a:spcAft>
            </a:pPr>
            <a:r>
              <a:rPr lang="en-US" sz="2400" dirty="0">
                <a:solidFill>
                  <a:srgbClr val="000000"/>
                </a:solidFill>
                <a:latin typeface="+mj-lt"/>
              </a:rPr>
              <a:t>Updating all the celestial object from the current level 3 times will unlock the next level (unlocking the next tab).</a:t>
            </a:r>
          </a:p>
        </p:txBody>
      </p:sp>
    </p:spTree>
    <p:extLst>
      <p:ext uri="{BB962C8B-B14F-4D97-AF65-F5344CB8AC3E}">
        <p14:creationId xmlns:p14="http://schemas.microsoft.com/office/powerpoint/2010/main" val="91778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06CCDAE-0A4A-4C57-86B8-1F328D743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rescent moon in the night sky">
            <a:extLst>
              <a:ext uri="{FF2B5EF4-FFF2-40B4-BE49-F238E27FC236}">
                <a16:creationId xmlns:a16="http://schemas.microsoft.com/office/drawing/2014/main" id="{C6308309-D8D1-6855-0B9E-DAD9CA3DB96B}"/>
              </a:ext>
            </a:extLst>
          </p:cNvPr>
          <p:cNvPicPr>
            <a:picLocks noChangeAspect="1"/>
          </p:cNvPicPr>
          <p:nvPr/>
        </p:nvPicPr>
        <p:blipFill rotWithShape="1">
          <a:blip r:embed="rId2"/>
          <a:srcRect l="17878" r="-2" b="-2"/>
          <a:stretch/>
        </p:blipFill>
        <p:spPr>
          <a:xfrm>
            <a:off x="-1" y="1"/>
            <a:ext cx="8437419" cy="6857999"/>
          </a:xfrm>
          <a:prstGeom prst="rect">
            <a:avLst/>
          </a:prstGeom>
        </p:spPr>
      </p:pic>
      <p:sp>
        <p:nvSpPr>
          <p:cNvPr id="14" name="Freeform: Shape 13">
            <a:extLst>
              <a:ext uri="{FF2B5EF4-FFF2-40B4-BE49-F238E27FC236}">
                <a16:creationId xmlns:a16="http://schemas.microsoft.com/office/drawing/2014/main" id="{5E128A23-424F-41CE-9C96-0C2384BC5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8010" y="67499"/>
            <a:ext cx="5161398" cy="843742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29000">
                <a:srgbClr val="000000">
                  <a:alpha val="0"/>
                </a:srgbClr>
              </a:gs>
              <a:gs pos="100000">
                <a:srgbClr val="000000">
                  <a:alpha val="58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FCA998-FEF9-BCE6-6727-2A2DAEA80065}"/>
              </a:ext>
            </a:extLst>
          </p:cNvPr>
          <p:cNvSpPr>
            <a:spLocks noGrp="1"/>
          </p:cNvSpPr>
          <p:nvPr>
            <p:ph type="title"/>
          </p:nvPr>
        </p:nvSpPr>
        <p:spPr>
          <a:xfrm>
            <a:off x="2089279" y="-663597"/>
            <a:ext cx="5841313" cy="2653144"/>
          </a:xfrm>
        </p:spPr>
        <p:txBody>
          <a:bodyPr vert="horz" lIns="91440" tIns="45720" rIns="91440" bIns="45720" rtlCol="0" anchor="b">
            <a:normAutofit/>
          </a:bodyPr>
          <a:lstStyle/>
          <a:p>
            <a:r>
              <a:rPr lang="en-US" sz="3600" dirty="0">
                <a:solidFill>
                  <a:srgbClr val="FFFFFF"/>
                </a:solidFill>
              </a:rPr>
              <a:t>Saving</a:t>
            </a:r>
          </a:p>
        </p:txBody>
      </p:sp>
      <p:sp>
        <p:nvSpPr>
          <p:cNvPr id="16" name="Freeform: Shape 15">
            <a:extLst>
              <a:ext uri="{FF2B5EF4-FFF2-40B4-BE49-F238E27FC236}">
                <a16:creationId xmlns:a16="http://schemas.microsoft.com/office/drawing/2014/main" id="{D51F9122-EC78-4319-BEF3-3BAC59103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048782" y="851150"/>
            <a:ext cx="3940765" cy="2309454"/>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C4F2EB3-B40A-458E-A48D-484FD9535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3855" y="742946"/>
            <a:ext cx="3920496" cy="5365173"/>
          </a:xfrm>
          <a:custGeom>
            <a:avLst/>
            <a:gdLst>
              <a:gd name="connsiteX0" fmla="*/ 0 w 1738307"/>
              <a:gd name="connsiteY0" fmla="*/ 0 h 3276601"/>
              <a:gd name="connsiteX1" fmla="*/ 1738307 w 1738307"/>
              <a:gd name="connsiteY1" fmla="*/ 0 h 3276601"/>
              <a:gd name="connsiteX2" fmla="*/ 1738307 w 1738307"/>
              <a:gd name="connsiteY2" fmla="*/ 3276601 h 3276601"/>
              <a:gd name="connsiteX3" fmla="*/ 0 w 1738307"/>
              <a:gd name="connsiteY3" fmla="*/ 3276601 h 3276601"/>
            </a:gdLst>
            <a:ahLst/>
            <a:cxnLst>
              <a:cxn ang="0">
                <a:pos x="connsiteX0" y="connsiteY0"/>
              </a:cxn>
              <a:cxn ang="0">
                <a:pos x="connsiteX1" y="connsiteY1"/>
              </a:cxn>
              <a:cxn ang="0">
                <a:pos x="connsiteX2" y="connsiteY2"/>
              </a:cxn>
              <a:cxn ang="0">
                <a:pos x="connsiteX3" y="connsiteY3"/>
              </a:cxn>
            </a:cxnLst>
            <a:rect l="l" t="t" r="r" b="b"/>
            <a:pathLst>
              <a:path w="1738307" h="3276601">
                <a:moveTo>
                  <a:pt x="0" y="0"/>
                </a:moveTo>
                <a:lnTo>
                  <a:pt x="1738307" y="0"/>
                </a:lnTo>
                <a:lnTo>
                  <a:pt x="1738307" y="3276601"/>
                </a:lnTo>
                <a:lnTo>
                  <a:pt x="0" y="3276601"/>
                </a:lnTo>
                <a:close/>
              </a:path>
            </a:pathLst>
          </a:custGeom>
          <a:solidFill>
            <a:schemeClr val="accent1">
              <a:lumMod val="20000"/>
              <a:lumOff val="80000"/>
            </a:schemeClr>
          </a:solidFill>
          <a:ln>
            <a:noFill/>
          </a:ln>
          <a:effectLst>
            <a:outerShdw dist="165100" dir="1890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49A01E04-7BCD-5DB2-F330-B28E2C948841}"/>
              </a:ext>
            </a:extLst>
          </p:cNvPr>
          <p:cNvSpPr txBox="1"/>
          <p:nvPr/>
        </p:nvSpPr>
        <p:spPr>
          <a:xfrm>
            <a:off x="8126868" y="1226127"/>
            <a:ext cx="2960952" cy="4475017"/>
          </a:xfrm>
          <a:prstGeom prst="rect">
            <a:avLst/>
          </a:prstGeom>
        </p:spPr>
        <p:txBody>
          <a:bodyPr vert="horz" lIns="91440" tIns="45720" rIns="91440" bIns="45720" rtlCol="0">
            <a:normAutofit/>
          </a:bodyPr>
          <a:lstStyle/>
          <a:p>
            <a:pPr indent="-228600">
              <a:lnSpc>
                <a:spcPct val="120000"/>
              </a:lnSpc>
              <a:spcAft>
                <a:spcPts val="600"/>
              </a:spcAft>
            </a:pPr>
            <a:r>
              <a:rPr lang="en-US" dirty="0">
                <a:solidFill>
                  <a:srgbClr val="000000"/>
                </a:solidFill>
                <a:latin typeface="+mj-lt"/>
              </a:rPr>
              <a:t>Winning the game or pressing the “End game” button will give the player an opportunity to save their score in the database of the game, opening the third and final Form. The “Submit” button will be sending  the information to the table. Total </a:t>
            </a:r>
            <a:r>
              <a:rPr lang="en-US" dirty="0" err="1">
                <a:solidFill>
                  <a:srgbClr val="000000"/>
                </a:solidFill>
                <a:latin typeface="+mj-lt"/>
              </a:rPr>
              <a:t>StarDust</a:t>
            </a:r>
            <a:r>
              <a:rPr lang="en-US" dirty="0">
                <a:solidFill>
                  <a:srgbClr val="000000"/>
                </a:solidFill>
                <a:latin typeface="+mj-lt"/>
              </a:rPr>
              <a:t> and Time Played will be automatically written in the text boxes. </a:t>
            </a:r>
          </a:p>
        </p:txBody>
      </p:sp>
      <p:pic>
        <p:nvPicPr>
          <p:cNvPr id="3" name="Picture 2">
            <a:extLst>
              <a:ext uri="{FF2B5EF4-FFF2-40B4-BE49-F238E27FC236}">
                <a16:creationId xmlns:a16="http://schemas.microsoft.com/office/drawing/2014/main" id="{CCA363BD-E351-4C5F-F905-91A50F6AE372}"/>
              </a:ext>
            </a:extLst>
          </p:cNvPr>
          <p:cNvPicPr>
            <a:picLocks noChangeAspect="1"/>
          </p:cNvPicPr>
          <p:nvPr/>
        </p:nvPicPr>
        <p:blipFill>
          <a:blip r:embed="rId5"/>
          <a:stretch>
            <a:fillRect/>
          </a:stretch>
        </p:blipFill>
        <p:spPr>
          <a:xfrm>
            <a:off x="811957" y="3089977"/>
            <a:ext cx="6134632" cy="3139712"/>
          </a:xfrm>
          <a:prstGeom prst="rect">
            <a:avLst/>
          </a:prstGeom>
        </p:spPr>
      </p:pic>
    </p:spTree>
    <p:extLst>
      <p:ext uri="{BB962C8B-B14F-4D97-AF65-F5344CB8AC3E}">
        <p14:creationId xmlns:p14="http://schemas.microsoft.com/office/powerpoint/2010/main" val="2253103860"/>
      </p:ext>
    </p:extLst>
  </p:cSld>
  <p:clrMapOvr>
    <a:masterClrMapping/>
  </p:clrMapOvr>
</p:sld>
</file>

<file path=ppt/theme/theme1.xml><?xml version="1.0" encoding="utf-8"?>
<a:theme xmlns:a="http://schemas.openxmlformats.org/drawingml/2006/main" name="VeniceBeachVTI">
  <a:themeElements>
    <a:clrScheme name="AnalogousFromRegularSeed_2SEEDS">
      <a:dk1>
        <a:srgbClr val="000000"/>
      </a:dk1>
      <a:lt1>
        <a:srgbClr val="FFFFFF"/>
      </a:lt1>
      <a:dk2>
        <a:srgbClr val="243741"/>
      </a:dk2>
      <a:lt2>
        <a:srgbClr val="E8E5E2"/>
      </a:lt2>
      <a:accent1>
        <a:srgbClr val="3B79B1"/>
      </a:accent1>
      <a:accent2>
        <a:srgbClr val="48B1B7"/>
      </a:accent2>
      <a:accent3>
        <a:srgbClr val="4D5AC3"/>
      </a:accent3>
      <a:accent4>
        <a:srgbClr val="B13B49"/>
      </a:accent4>
      <a:accent5>
        <a:srgbClr val="C3704D"/>
      </a:accent5>
      <a:accent6>
        <a:srgbClr val="B18F3B"/>
      </a:accent6>
      <a:hlink>
        <a:srgbClr val="B2733B"/>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docProps/app.xml><?xml version="1.0" encoding="utf-8"?>
<Properties xmlns="http://schemas.openxmlformats.org/officeDocument/2006/extended-properties" xmlns:vt="http://schemas.openxmlformats.org/officeDocument/2006/docPropsVTypes">
  <TotalTime>0</TotalTime>
  <Words>259</Words>
  <Application>Microsoft Office PowerPoint</Application>
  <PresentationFormat>Widescreen</PresentationFormat>
  <Paragraphs>15</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Avenir Next LT Pro</vt:lpstr>
      <vt:lpstr>Avenir Next LT Pro Light</vt:lpstr>
      <vt:lpstr>VeniceBeachVTI</vt:lpstr>
      <vt:lpstr>StarDust</vt:lpstr>
      <vt:lpstr>The concept</vt:lpstr>
      <vt:lpstr>PowerPoint Presentation</vt:lpstr>
      <vt:lpstr>PowerPoint Presentation</vt:lpstr>
      <vt:lpstr>The error messages</vt:lpstr>
      <vt:lpstr>The first tap</vt:lpstr>
      <vt:lpstr>Level up</vt:lpstr>
      <vt:lpstr>Saving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Andreea Irina Ticala</dc:creator>
  <cp:lastModifiedBy>Andreea Irina Ticala</cp:lastModifiedBy>
  <cp:revision>1</cp:revision>
  <dcterms:created xsi:type="dcterms:W3CDTF">2024-06-05T14:52:55Z</dcterms:created>
  <dcterms:modified xsi:type="dcterms:W3CDTF">2024-06-05T15:57:56Z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2024-06-05T15:57:24Z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a567f404-bf2c-46f2-bf95-1e2baa17a989</vt:lpwstr>
  </property>
  <property fmtid="{D5CDD505-2E9C-101B-9397-08002B2CF9AE}" pid="8" name="MSIP_Label_5b58b62f-6f94-46bd-8089-18e64b0a9abb_ContentBits">
    <vt:lpwstr>0</vt:lpwstr>
  </property>
</Properties>
</file>